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75" r:id="rId11"/>
    <p:sldId id="276" r:id="rId12"/>
    <p:sldId id="269" r:id="rId13"/>
    <p:sldId id="270" r:id="rId14"/>
    <p:sldId id="271" r:id="rId15"/>
    <p:sldId id="272" r:id="rId16"/>
    <p:sldId id="273" r:id="rId17"/>
    <p:sldId id="274" r:id="rId18"/>
    <p:sldId id="278" r:id="rId19"/>
    <p:sldId id="277" r:id="rId20"/>
    <p:sldId id="279" r:id="rId21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3998D3"/>
    <a:srgbClr val="33CCFF"/>
    <a:srgbClr val="03C6ED"/>
    <a:srgbClr val="3E89CE"/>
    <a:srgbClr val="00004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70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CDC0AB-7D98-4F58-966B-4A506AF56D26}" type="datetimeFigureOut">
              <a:rPr lang="es-AR" smtClean="0"/>
              <a:pPr/>
              <a:t>18/08/2014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04073-E711-4344-BAA1-AC10327C45B5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xmlns="" val="1112841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8A2D-0CCA-46B7-90A9-EAF9A8A54766}" type="datetime1">
              <a:rPr lang="es-AR" smtClean="0"/>
              <a:pPr/>
              <a:t>18/08/2014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xmlns="" val="1577489023"/>
      </p:ext>
    </p:extLst>
  </p:cSld>
  <p:clrMapOvr>
    <a:masterClrMapping/>
  </p:clrMapOvr>
  <p:transition spd="med" advClick="0" advTm="24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093296"/>
            <a:ext cx="9144000" cy="589280"/>
          </a:xfrm>
          <a:prstGeom prst="rect">
            <a:avLst/>
          </a:prstGeom>
        </p:spPr>
      </p:pic>
      <p:sp>
        <p:nvSpPr>
          <p:cNvPr id="10" name="9 Rectángulo"/>
          <p:cNvSpPr/>
          <p:nvPr userDrawn="1"/>
        </p:nvSpPr>
        <p:spPr>
          <a:xfrm>
            <a:off x="8676456" y="0"/>
            <a:ext cx="256387" cy="343426"/>
          </a:xfrm>
          <a:prstGeom prst="rect">
            <a:avLst/>
          </a:prstGeom>
          <a:solidFill>
            <a:srgbClr val="3998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2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804248" y="19098"/>
            <a:ext cx="2133600" cy="360040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4060871E-E41D-4829-883A-8F06A9979A9B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1084678243"/>
      </p:ext>
    </p:extLst>
  </p:cSld>
  <p:clrMapOvr>
    <a:masterClrMapping/>
  </p:clrMapOvr>
  <p:transition spd="med" advClick="0" advTm="24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694B-FBF3-46C9-916A-D2BFB661C8ED}" type="datetime1">
              <a:rPr lang="es-AR" smtClean="0"/>
              <a:pPr/>
              <a:t>18/08/2014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xmlns="" val="1336676089"/>
      </p:ext>
    </p:extLst>
  </p:cSld>
  <p:clrMapOvr>
    <a:masterClrMapping/>
  </p:clrMapOvr>
  <p:transition spd="med" advClick="0" advTm="24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52470-5CDC-4EBD-8525-8C1589917915}" type="datetime1">
              <a:rPr lang="es-AR" smtClean="0"/>
              <a:pPr/>
              <a:t>18/08/2014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xmlns="" val="1692831219"/>
      </p:ext>
    </p:extLst>
  </p:cSld>
  <p:clrMapOvr>
    <a:masterClrMapping/>
  </p:clrMapOvr>
  <p:transition spd="med" advClick="0" advTm="24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EC878-0D6F-444C-AC6C-C9869816AF9B}" type="datetime1">
              <a:rPr lang="es-AR" smtClean="0"/>
              <a:pPr/>
              <a:t>18/08/2014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xmlns="" val="3676630008"/>
      </p:ext>
    </p:extLst>
  </p:cSld>
  <p:clrMapOvr>
    <a:masterClrMapping/>
  </p:clrMapOvr>
  <p:transition spd="med" advClick="0" advTm="24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36FDC-739C-49D9-9362-88A6DC281185}" type="datetime1">
              <a:rPr lang="es-AR" smtClean="0"/>
              <a:pPr/>
              <a:t>18/08/2014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xmlns="" val="3654675016"/>
      </p:ext>
    </p:extLst>
  </p:cSld>
  <p:clrMapOvr>
    <a:masterClrMapping/>
  </p:clrMapOvr>
  <p:transition spd="med" advClick="0" advTm="24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C1EF-DD51-4EA9-8AE7-093B3C1C6062}" type="datetime1">
              <a:rPr lang="es-AR" smtClean="0"/>
              <a:pPr/>
              <a:t>18/08/2014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xmlns="" val="3701540402"/>
      </p:ext>
    </p:extLst>
  </p:cSld>
  <p:clrMapOvr>
    <a:masterClrMapping/>
  </p:clrMapOvr>
  <p:transition spd="med" advClick="0" advTm="24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B3800-3150-448B-BF33-A9C618F1C5B8}" type="datetime1">
              <a:rPr lang="es-AR" smtClean="0"/>
              <a:pPr/>
              <a:t>18/08/2014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xmlns="" val="3943319829"/>
      </p:ext>
    </p:extLst>
  </p:cSld>
  <p:clrMapOvr>
    <a:masterClrMapping/>
  </p:clrMapOvr>
  <p:transition spd="med" advClick="0" advTm="24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46292-C38E-45F5-9C44-3CFD43DB77B8}" type="datetime1">
              <a:rPr lang="es-AR" smtClean="0"/>
              <a:pPr/>
              <a:t>18/08/2014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xmlns="" val="413704733"/>
      </p:ext>
    </p:extLst>
  </p:cSld>
  <p:clrMapOvr>
    <a:masterClrMapping/>
  </p:clrMapOvr>
  <p:transition spd="med" advClick="0" advTm="24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7C7F4-712B-4B5D-9540-223FA2173CDC}" type="datetime1">
              <a:rPr lang="es-AR" smtClean="0"/>
              <a:pPr/>
              <a:t>18/08/2014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xmlns="" val="1748516224"/>
      </p:ext>
    </p:extLst>
  </p:cSld>
  <p:clrMapOvr>
    <a:masterClrMapping/>
  </p:clrMapOvr>
  <p:transition spd="med" advClick="0" advTm="24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186F8-34B3-4EF4-BEDB-C9A441451F19}" type="datetime1">
              <a:rPr lang="es-AR" smtClean="0"/>
              <a:pPr/>
              <a:t>18/08/2014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xmlns="" val="236365474"/>
      </p:ext>
    </p:extLst>
  </p:cSld>
  <p:clrMapOvr>
    <a:masterClrMapping/>
  </p:clrMapOvr>
  <p:transition spd="med" advClick="0" advTm="24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2C7EB-75BA-4172-B2B4-4AFB7932B042}" type="datetime1">
              <a:rPr lang="es-AR" smtClean="0"/>
              <a:pPr/>
              <a:t>18/08/2014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60871E-E41D-4829-883A-8F06A9979A9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xmlns="" val="551027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Click="0" advTm="24000">
    <p:fade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1</a:t>
            </a:fld>
            <a:endParaRPr lang="es-AR"/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7225"/>
            <a:ext cx="9144000" cy="684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1497404"/>
      </p:ext>
    </p:extLst>
  </p:cSld>
  <p:clrMapOvr>
    <a:masterClrMapping/>
  </p:clrMapOvr>
  <p:transition spd="med" advClick="0" advTm="24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327635" y="981889"/>
            <a:ext cx="223625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200" dirty="0" smtClean="0">
                <a:solidFill>
                  <a:schemeClr val="bg1"/>
                </a:solidFill>
                <a:latin typeface="HelveticaNeueLT Std" pitchFamily="34" charset="0"/>
              </a:rPr>
              <a:t>Nombre cátedra</a:t>
            </a:r>
            <a:endParaRPr lang="es-AR" sz="2200" dirty="0">
              <a:solidFill>
                <a:schemeClr val="bg1"/>
              </a:solidFill>
              <a:latin typeface="HelveticaNeueLT Std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3C6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6 CuadroTexto"/>
          <p:cNvSpPr txBox="1"/>
          <p:nvPr/>
        </p:nvSpPr>
        <p:spPr>
          <a:xfrm>
            <a:off x="1403648" y="1268760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dirty="0" smtClean="0">
                <a:solidFill>
                  <a:schemeClr val="bg1"/>
                </a:solidFill>
              </a:rPr>
              <a:t>ILUMINACIÓN y  </a:t>
            </a:r>
            <a:r>
              <a:rPr lang="es-ES" sz="1500" smtClean="0">
                <a:solidFill>
                  <a:schemeClr val="bg1"/>
                </a:solidFill>
              </a:rPr>
              <a:t>CÁMARA II</a:t>
            </a:r>
            <a:endParaRPr lang="es-ES" sz="1500" dirty="0" smtClean="0">
              <a:solidFill>
                <a:schemeClr val="bg1"/>
              </a:solidFill>
            </a:endParaRPr>
          </a:p>
          <a:p>
            <a:r>
              <a:rPr lang="es-ES" sz="1500" dirty="0" smtClean="0">
                <a:solidFill>
                  <a:schemeClr val="bg1"/>
                </a:solidFill>
              </a:rPr>
              <a:t>Diseño de Imagen y Sonido</a:t>
            </a:r>
            <a:endParaRPr lang="es-AR" sz="1500" dirty="0">
              <a:solidFill>
                <a:schemeClr val="bg1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434013" y="908720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  <a:latin typeface="+mj-lt"/>
              </a:rPr>
              <a:t>Cátedra</a:t>
            </a:r>
            <a:endParaRPr lang="es-AR" sz="2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2" name="1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45968" y="6135236"/>
            <a:ext cx="1942456" cy="46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0854573"/>
      </p:ext>
    </p:extLst>
  </p:cSld>
  <p:clrMapOvr>
    <a:masterClrMapping/>
  </p:clrMapOvr>
  <p:transition spd="med" advClick="0" advTm="24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3</a:t>
            </a:fld>
            <a:endParaRPr lang="es-AR" dirty="0"/>
          </a:p>
        </p:txBody>
      </p:sp>
      <p:sp>
        <p:nvSpPr>
          <p:cNvPr id="3" name="2 CuadroTexto"/>
          <p:cNvSpPr txBox="1"/>
          <p:nvPr/>
        </p:nvSpPr>
        <p:spPr>
          <a:xfrm>
            <a:off x="714348" y="428604"/>
            <a:ext cx="771530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dirty="0" smtClean="0"/>
              <a:t>PROGRAMA DE LA MATERIA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dirty="0" smtClean="0"/>
              <a:t>La materia está concebida como un segundo nivel de Fotografía y cámara 1.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dirty="0" smtClean="0"/>
              <a:t>Su objetivo fundamental es proponer al alumno la realización de cierto número de trabajos audiovisuales que le permitan poner en práctica los conocimientos adquiridos en el nivel 1.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dirty="0" smtClean="0"/>
              <a:t> También profundizamos en los contenidos teóricos, incorporando herramientas para el mejor diseño y control de las imágenes producidas.</a:t>
            </a:r>
          </a:p>
          <a:p>
            <a:pPr>
              <a:lnSpc>
                <a:spcPct val="150000"/>
              </a:lnSpc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3211507329"/>
      </p:ext>
    </p:extLst>
  </p:cSld>
  <p:clrMapOvr>
    <a:masterClrMapping/>
  </p:clrMapOvr>
  <p:transition spd="med" advClick="0" advTm="24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4</a:t>
            </a:fld>
            <a:endParaRPr lang="es-AR" dirty="0"/>
          </a:p>
        </p:txBody>
      </p:sp>
      <p:sp>
        <p:nvSpPr>
          <p:cNvPr id="3" name="2 CuadroTexto"/>
          <p:cNvSpPr txBox="1"/>
          <p:nvPr/>
        </p:nvSpPr>
        <p:spPr>
          <a:xfrm>
            <a:off x="714348" y="1000108"/>
            <a:ext cx="77153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/>
              <a:t>TRABAJO GRUPAL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/>
              <a:t>DESARROLLO DE CAPACIDAD DE ANÁLISIS.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/>
              <a:t>USO DE HERRAMIENTAS AVANZADAS.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/>
              <a:t>UTILIZACIÓN DE EQUIPOS Y HERRAMIENTAS.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/>
              <a:t>DISEÑO DE CLIMAS LUMÍNICOS.</a:t>
            </a:r>
          </a:p>
        </p:txBody>
      </p:sp>
    </p:spTree>
    <p:extLst>
      <p:ext uri="{BB962C8B-B14F-4D97-AF65-F5344CB8AC3E}">
        <p14:creationId xmlns:p14="http://schemas.microsoft.com/office/powerpoint/2010/main" xmlns="" val="3211507329"/>
      </p:ext>
    </p:extLst>
  </p:cSld>
  <p:clrMapOvr>
    <a:masterClrMapping/>
  </p:clrMapOvr>
  <p:transition spd="med" advClick="0" advTm="24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5</a:t>
            </a:fld>
            <a:endParaRPr lang="es-A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462" y="144462"/>
            <a:ext cx="8381619" cy="5570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24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6</a:t>
            </a:fld>
            <a:endParaRPr lang="es-A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1653" y="144463"/>
            <a:ext cx="7713685" cy="578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24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7</a:t>
            </a:fld>
            <a:endParaRPr lang="es-AR" dirty="0"/>
          </a:p>
        </p:txBody>
      </p:sp>
      <p:sp>
        <p:nvSpPr>
          <p:cNvPr id="3" name="2 CuadroTexto"/>
          <p:cNvSpPr txBox="1"/>
          <p:nvPr/>
        </p:nvSpPr>
        <p:spPr>
          <a:xfrm>
            <a:off x="714348" y="714356"/>
            <a:ext cx="77153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dirty="0" smtClean="0"/>
              <a:t>CLASES PRÁCTICAS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/>
              <a:t>Durante el cuatrimestre se llevan a cabo diversas clases en el set poniendo en práctica los conocimientos adquiridos.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/>
              <a:t>Se ensayan efectos, movimientos y puestas de cámara.   </a:t>
            </a:r>
          </a:p>
        </p:txBody>
      </p:sp>
    </p:spTree>
    <p:extLst>
      <p:ext uri="{BB962C8B-B14F-4D97-AF65-F5344CB8AC3E}">
        <p14:creationId xmlns:p14="http://schemas.microsoft.com/office/powerpoint/2010/main" xmlns="" val="3211507329"/>
      </p:ext>
    </p:extLst>
  </p:cSld>
  <p:clrMapOvr>
    <a:masterClrMapping/>
  </p:clrMapOvr>
  <p:transition spd="med" advClick="0" advTm="2400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8</a:t>
            </a:fld>
            <a:endParaRPr lang="es-A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782" y="95416"/>
            <a:ext cx="3889276" cy="5833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58" y="357166"/>
            <a:ext cx="5143504" cy="3429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CuadroTexto"/>
          <p:cNvSpPr txBox="1"/>
          <p:nvPr/>
        </p:nvSpPr>
        <p:spPr>
          <a:xfrm>
            <a:off x="5286380" y="4643446"/>
            <a:ext cx="335758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s-ES" sz="2400" dirty="0" smtClean="0"/>
              <a:t>REFLEJOS DE AGUA</a:t>
            </a:r>
          </a:p>
        </p:txBody>
      </p:sp>
    </p:spTree>
  </p:cSld>
  <p:clrMapOvr>
    <a:masterClrMapping/>
  </p:clrMapOvr>
  <p:transition spd="med" advClick="0" advTm="2400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9</a:t>
            </a:fld>
            <a:endParaRPr lang="es-A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71414"/>
            <a:ext cx="3960508" cy="594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463" y="3038798"/>
            <a:ext cx="4442955" cy="2961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CuadroTexto"/>
          <p:cNvSpPr txBox="1"/>
          <p:nvPr/>
        </p:nvSpPr>
        <p:spPr>
          <a:xfrm>
            <a:off x="642910" y="1071546"/>
            <a:ext cx="3357586" cy="5778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400" dirty="0" smtClean="0"/>
              <a:t>TRAVELLING</a:t>
            </a:r>
          </a:p>
        </p:txBody>
      </p:sp>
    </p:spTree>
  </p:cSld>
  <p:clrMapOvr>
    <a:masterClrMapping/>
  </p:clrMapOvr>
  <p:transition spd="med" advClick="0" advTm="2400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10</a:t>
            </a:fld>
            <a:endParaRPr lang="es-A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lum contrast="26000"/>
          </a:blip>
          <a:srcRect/>
          <a:stretch>
            <a:fillRect/>
          </a:stretch>
        </p:blipFill>
        <p:spPr bwMode="auto">
          <a:xfrm>
            <a:off x="0" y="238124"/>
            <a:ext cx="8643966" cy="5762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2400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11</a:t>
            </a:fld>
            <a:endParaRPr lang="es-AR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lum contrast="35000"/>
          </a:blip>
          <a:srcRect/>
          <a:stretch>
            <a:fillRect/>
          </a:stretch>
        </p:blipFill>
        <p:spPr bwMode="auto">
          <a:xfrm>
            <a:off x="2524127" y="142852"/>
            <a:ext cx="3905261" cy="585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2400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12</a:t>
            </a:fld>
            <a:endParaRPr lang="es-AR" dirty="0"/>
          </a:p>
        </p:txBody>
      </p:sp>
      <p:pic>
        <p:nvPicPr>
          <p:cNvPr id="3" name="Picture 4" descr="Imagen 026b"/>
          <p:cNvPicPr>
            <a:picLocks noChangeAspect="1" noChangeArrowheads="1"/>
          </p:cNvPicPr>
          <p:nvPr/>
        </p:nvPicPr>
        <p:blipFill>
          <a:blip r:embed="rId2"/>
          <a:srcRect b="6749"/>
          <a:stretch>
            <a:fillRect/>
          </a:stretch>
        </p:blipFill>
        <p:spPr bwMode="auto">
          <a:xfrm>
            <a:off x="71406" y="71413"/>
            <a:ext cx="8358246" cy="5845631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2400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13</a:t>
            </a:fld>
            <a:endParaRPr lang="es-A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23086"/>
            <a:ext cx="4857784" cy="5830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CuadroTexto"/>
          <p:cNvSpPr txBox="1"/>
          <p:nvPr/>
        </p:nvSpPr>
        <p:spPr>
          <a:xfrm>
            <a:off x="5214942" y="2714620"/>
            <a:ext cx="3357586" cy="5778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400" dirty="0" smtClean="0"/>
              <a:t>PUESTA DE LUZ</a:t>
            </a:r>
          </a:p>
        </p:txBody>
      </p:sp>
    </p:spTree>
  </p:cSld>
  <p:clrMapOvr>
    <a:masterClrMapping/>
  </p:clrMapOvr>
  <p:transition spd="med" advClick="0" advTm="2400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14</a:t>
            </a:fld>
            <a:endParaRPr lang="es-A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385" y="500042"/>
            <a:ext cx="9017063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24000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15</a:t>
            </a:fld>
            <a:endParaRPr lang="es-A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00628" cy="6002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CuadroTexto"/>
          <p:cNvSpPr txBox="1"/>
          <p:nvPr/>
        </p:nvSpPr>
        <p:spPr>
          <a:xfrm>
            <a:off x="5214942" y="2714620"/>
            <a:ext cx="3357586" cy="5778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400" dirty="0" smtClean="0"/>
              <a:t>PUESTA DE LUZ</a:t>
            </a:r>
          </a:p>
        </p:txBody>
      </p:sp>
    </p:spTree>
  </p:cSld>
  <p:clrMapOvr>
    <a:masterClrMapping/>
  </p:clrMapOvr>
  <p:transition spd="med" advClick="0" advTm="24000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16</a:t>
            </a:fld>
            <a:endParaRPr lang="es-A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9562"/>
            <a:ext cx="8643966" cy="5762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24000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17</a:t>
            </a:fld>
            <a:endParaRPr lang="es-AR" dirty="0"/>
          </a:p>
        </p:txBody>
      </p:sp>
      <p:pic>
        <p:nvPicPr>
          <p:cNvPr id="4" name="Picture 2" descr="D:\uba\IyCII\2013 1er cuatrimestre IyC 2\practicas\IMG_08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02408" y="-15430632"/>
            <a:ext cx="7132320" cy="4754880"/>
          </a:xfrm>
          <a:prstGeom prst="rect">
            <a:avLst/>
          </a:prstGeom>
          <a:noFill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lum bright="10000" contrast="14000"/>
          </a:blip>
          <a:srcRect/>
          <a:stretch>
            <a:fillRect/>
          </a:stretch>
        </p:blipFill>
        <p:spPr bwMode="auto">
          <a:xfrm>
            <a:off x="0" y="285752"/>
            <a:ext cx="8572524" cy="571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24000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18</a:t>
            </a:fld>
            <a:endParaRPr lang="es-AR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07157"/>
            <a:ext cx="7858148" cy="5893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24000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19</a:t>
            </a:fld>
            <a:endParaRPr lang="es-AR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462" y="144462"/>
            <a:ext cx="8428065" cy="474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24000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871E-E41D-4829-883A-8F06A9979A9B}" type="slidenum">
              <a:rPr lang="es-AR" smtClean="0"/>
              <a:pPr/>
              <a:t>20</a:t>
            </a:fld>
            <a:endParaRPr lang="es-AR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3090" y="144462"/>
            <a:ext cx="7213620" cy="541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CuadroTexto"/>
          <p:cNvSpPr txBox="1"/>
          <p:nvPr/>
        </p:nvSpPr>
        <p:spPr>
          <a:xfrm>
            <a:off x="571472" y="5643578"/>
            <a:ext cx="742955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25 AÑOS DIS -WORKSHOP EFECTOS LUMÍNICOS 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3211507329"/>
      </p:ext>
    </p:extLst>
  </p:cSld>
  <p:clrMapOvr>
    <a:masterClrMapping/>
  </p:clrMapOvr>
  <p:transition spd="med" advClick="0" advTm="24000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572</TotalTime>
  <Words>171</Words>
  <Application>Microsoft Office PowerPoint</Application>
  <PresentationFormat>Presentación en pantalla (4:3)</PresentationFormat>
  <Paragraphs>40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sec1_comunicaciones</dc:creator>
  <cp:lastModifiedBy>Carlos</cp:lastModifiedBy>
  <cp:revision>57</cp:revision>
  <dcterms:created xsi:type="dcterms:W3CDTF">2014-07-04T18:52:24Z</dcterms:created>
  <dcterms:modified xsi:type="dcterms:W3CDTF">2014-08-19T00:48:51Z</dcterms:modified>
</cp:coreProperties>
</file>